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sldIdLst>
    <p:sldId id="370" r:id="rId2"/>
    <p:sldId id="371" r:id="rId3"/>
    <p:sldId id="37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737" autoAdjust="0"/>
  </p:normalViewPr>
  <p:slideViewPr>
    <p:cSldViewPr>
      <p:cViewPr varScale="1">
        <p:scale>
          <a:sx n="83" d="100"/>
          <a:sy n="83" d="100"/>
        </p:scale>
        <p:origin x="1459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78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10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219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338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483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137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567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360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2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86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05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73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6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847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6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76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21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A08F4C5-616D-45CE-9A06-86AB5FF59CF1}" type="datetimeFigureOut">
              <a:rPr lang="zh-TW" altLang="en-US" smtClean="0"/>
              <a:t>2019/11/1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C2762A-3028-4A98-9C45-40A8FED3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5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輔導</a:t>
            </a:r>
            <a:r>
              <a:rPr lang="zh-TW" altLang="en-US" dirty="0" smtClean="0">
                <a:solidFill>
                  <a:srgbClr val="66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en-US" altLang="zh-TW" dirty="0" smtClean="0">
                <a:solidFill>
                  <a:srgbClr val="66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dirty="0" smtClean="0">
                <a:solidFill>
                  <a:srgbClr val="66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通報聯繫</a:t>
            </a:r>
            <a:endParaRPr lang="zh-TW" altLang="en-US" dirty="0">
              <a:solidFill>
                <a:srgbClr val="66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zh-TW" altLang="en-US" sz="2800" dirty="0" smtClean="0"/>
              <a:t>校園中發</a:t>
            </a:r>
            <a:r>
              <a:rPr lang="zh-TW" altLang="en-US" sz="2800" dirty="0"/>
              <a:t>現</a:t>
            </a:r>
            <a:r>
              <a:rPr lang="zh-TW" altLang="en-US" sz="2800" dirty="0" smtClean="0"/>
              <a:t>以下</a:t>
            </a:r>
            <a:r>
              <a:rPr lang="zh-TW" altLang="en-US" sz="2800" dirty="0" smtClean="0"/>
              <a:t>情形請告知輔導組</a:t>
            </a:r>
            <a:r>
              <a:rPr lang="en-US" altLang="zh-TW" sz="2800" dirty="0" smtClean="0"/>
              <a:t>:</a:t>
            </a:r>
          </a:p>
          <a:p>
            <a:r>
              <a:rPr lang="zh-TW" altLang="en-US" sz="2800" dirty="0"/>
              <a:t>適應不良的</a:t>
            </a:r>
            <a:r>
              <a:rPr lang="zh-TW" altLang="en-US" sz="2800" dirty="0">
                <a:solidFill>
                  <a:srgbClr val="6600FF"/>
                </a:solidFill>
              </a:rPr>
              <a:t>轉</a:t>
            </a:r>
            <a:r>
              <a:rPr lang="zh-TW" altLang="en-US" sz="2800" dirty="0" smtClean="0">
                <a:solidFill>
                  <a:srgbClr val="6600FF"/>
                </a:solidFill>
              </a:rPr>
              <a:t>學生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 smtClean="0"/>
              <a:t>班</a:t>
            </a:r>
            <a:r>
              <a:rPr lang="zh-TW" altLang="en-US" sz="2800" dirty="0"/>
              <a:t>上如有</a:t>
            </a:r>
            <a:r>
              <a:rPr lang="zh-TW" altLang="en-US" sz="2800" dirty="0">
                <a:solidFill>
                  <a:srgbClr val="6600FF"/>
                </a:solidFill>
              </a:rPr>
              <a:t>常請假或固定時間請假</a:t>
            </a:r>
            <a:r>
              <a:rPr lang="en-US" altLang="zh-TW" sz="2800" dirty="0"/>
              <a:t>(</a:t>
            </a:r>
            <a:r>
              <a:rPr lang="zh-TW" altLang="en-US" sz="2800" dirty="0"/>
              <a:t>如每週一</a:t>
            </a:r>
            <a:r>
              <a:rPr lang="en-US" altLang="zh-TW" sz="2800" dirty="0"/>
              <a:t>)</a:t>
            </a:r>
            <a:r>
              <a:rPr lang="zh-TW" altLang="en-US" sz="2800" dirty="0"/>
              <a:t>的</a:t>
            </a:r>
            <a:r>
              <a:rPr lang="zh-TW" altLang="en-US" sz="2800" dirty="0" smtClean="0"/>
              <a:t>學生。</a:t>
            </a:r>
            <a:endParaRPr lang="en-US" altLang="zh-TW" sz="2800" dirty="0" smtClean="0"/>
          </a:p>
          <a:p>
            <a:r>
              <a:rPr lang="zh-TW" altLang="en-US" sz="2800" dirty="0" smtClean="0"/>
              <a:t>疑似</a:t>
            </a:r>
            <a:r>
              <a:rPr lang="zh-TW" altLang="en-US" sz="2800" dirty="0" smtClean="0">
                <a:solidFill>
                  <a:srgbClr val="6600FF"/>
                </a:solidFill>
              </a:rPr>
              <a:t>家暴</a:t>
            </a:r>
            <a:r>
              <a:rPr lang="zh-TW" altLang="en-US" sz="2800" dirty="0" smtClean="0"/>
              <a:t>情形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有明顯外傷，尤其是</a:t>
            </a:r>
            <a:r>
              <a:rPr lang="zh-TW" altLang="en-US" sz="2800" dirty="0" smtClean="0">
                <a:solidFill>
                  <a:srgbClr val="6600FF"/>
                </a:solidFill>
              </a:rPr>
              <a:t>頭部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/>
              <a:t>發現</a:t>
            </a:r>
            <a:r>
              <a:rPr lang="zh-TW" altLang="en-US" sz="2800" dirty="0">
                <a:solidFill>
                  <a:srgbClr val="FF0000"/>
                </a:solidFill>
              </a:rPr>
              <a:t>高風險家庭</a:t>
            </a:r>
            <a:r>
              <a:rPr lang="zh-TW" altLang="en-US" sz="2800" dirty="0"/>
              <a:t>學生</a:t>
            </a:r>
            <a:r>
              <a:rPr lang="en-US" altLang="zh-TW" sz="2800" dirty="0"/>
              <a:t>(</a:t>
            </a:r>
            <a:r>
              <a:rPr lang="zh-TW" altLang="en-US" sz="2800" dirty="0"/>
              <a:t>如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因家庭衝突或其他不利因素影響</a:t>
            </a:r>
            <a:r>
              <a:rPr lang="zh-TW" altLang="en-US" sz="2800" dirty="0"/>
              <a:t>兒童食、衣、住、行、育、醫等事項</a:t>
            </a:r>
            <a:r>
              <a:rPr lang="en-US" altLang="zh-TW" sz="2800" dirty="0"/>
              <a:t>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 smtClean="0"/>
              <a:t>發現</a:t>
            </a:r>
            <a:r>
              <a:rPr lang="zh-TW" altLang="en-US" sz="2800" dirty="0" smtClean="0">
                <a:solidFill>
                  <a:srgbClr val="FF0000"/>
                </a:solidFill>
              </a:rPr>
              <a:t>高關懷學生</a:t>
            </a:r>
            <a:endParaRPr lang="en-US" altLang="zh-TW" sz="2800" dirty="0">
              <a:solidFill>
                <a:srgbClr val="FF0000"/>
              </a:solidFill>
            </a:endParaRPr>
          </a:p>
          <a:p>
            <a:endParaRPr lang="en-US" altLang="zh-TW" sz="2800" dirty="0" smtClean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zh-TW" altLang="en-US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434139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高風險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脆弱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家庭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辨識指標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家庭成員關係紊亂或家庭衝突。</a:t>
            </a:r>
            <a:endParaRPr lang="en-US" altLang="zh-TW" dirty="0" smtClean="0"/>
          </a:p>
          <a:p>
            <a:r>
              <a:rPr lang="zh-TW" altLang="en-US" dirty="0"/>
              <a:t>主要照顧者罹患精神疾病、酒癮、藥癮，且未持續就醫者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主要照顧</a:t>
            </a:r>
            <a:r>
              <a:rPr lang="zh-TW" altLang="en-US" dirty="0" smtClean="0"/>
              <a:t>者為自殺風險個案</a:t>
            </a:r>
            <a:endParaRPr lang="en-US" altLang="zh-TW" dirty="0" smtClean="0"/>
          </a:p>
          <a:p>
            <a:r>
              <a:rPr lang="zh-TW" altLang="en-US" dirty="0"/>
              <a:t>因</a:t>
            </a:r>
            <a:r>
              <a:rPr lang="zh-TW" altLang="en-US" dirty="0" smtClean="0"/>
              <a:t>貧困、</a:t>
            </a:r>
            <a:r>
              <a:rPr lang="zh-TW" altLang="en-US" dirty="0"/>
              <a:t>隔代教養或有其他不利</a:t>
            </a:r>
            <a:r>
              <a:rPr lang="zh-TW" altLang="en-US" dirty="0" smtClean="0"/>
              <a:t>因素。</a:t>
            </a:r>
            <a:endParaRPr lang="en-US" altLang="zh-TW" dirty="0" smtClean="0"/>
          </a:p>
          <a:p>
            <a:r>
              <a:rPr lang="zh-TW" altLang="en-US" dirty="0"/>
              <a:t>非自願性失業或重複</a:t>
            </a:r>
            <a:r>
              <a:rPr lang="zh-TW" altLang="en-US" dirty="0" smtClean="0"/>
              <a:t>失業。</a:t>
            </a:r>
            <a:endParaRPr lang="en-US" altLang="zh-TW" dirty="0" smtClean="0"/>
          </a:p>
          <a:p>
            <a:r>
              <a:rPr lang="zh-TW" altLang="en-US" dirty="0"/>
              <a:t>負擔家計者死亡、出走、重病或入獄服刑。</a:t>
            </a:r>
          </a:p>
        </p:txBody>
      </p:sp>
    </p:spTree>
    <p:extLst>
      <p:ext uri="{BB962C8B-B14F-4D97-AF65-F5344CB8AC3E}">
        <p14:creationId xmlns:p14="http://schemas.microsoft.com/office/powerpoint/2010/main" val="293059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關懷學生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辨識指標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有</a:t>
            </a:r>
            <a:r>
              <a:rPr lang="zh-TW" altLang="en-US" dirty="0" smtClean="0">
                <a:solidFill>
                  <a:srgbClr val="6600FF"/>
                </a:solidFill>
              </a:rPr>
              <a:t>中</a:t>
            </a:r>
            <a:r>
              <a:rPr lang="zh-TW" altLang="en-US" dirty="0">
                <a:solidFill>
                  <a:srgbClr val="6600FF"/>
                </a:solidFill>
              </a:rPr>
              <a:t>輟之虞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6600FF"/>
                </a:solidFill>
              </a:rPr>
              <a:t>嚴重行為問題</a:t>
            </a:r>
            <a:r>
              <a:rPr lang="zh-TW" altLang="en-US" dirty="0"/>
              <a:t>（偷竊、霸凌、蹺家、暴力傾向、加入幫派、涉入不當廟會活動</a:t>
            </a:r>
            <a:r>
              <a:rPr lang="en-US" altLang="zh-TW" dirty="0"/>
              <a:t>…</a:t>
            </a:r>
            <a:r>
              <a:rPr lang="zh-TW" altLang="en-US" dirty="0"/>
              <a:t>）。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6600FF"/>
                </a:solidFill>
              </a:rPr>
              <a:t>成癮</a:t>
            </a:r>
            <a:r>
              <a:rPr lang="zh-TW" altLang="en-US" dirty="0">
                <a:solidFill>
                  <a:srgbClr val="6600FF"/>
                </a:solidFill>
              </a:rPr>
              <a:t>行為</a:t>
            </a:r>
            <a:r>
              <a:rPr lang="zh-TW" altLang="en-US" dirty="0"/>
              <a:t>（沈迷網咖、藥物濫用</a:t>
            </a:r>
            <a:r>
              <a:rPr lang="zh-TW" altLang="en-US" dirty="0" smtClean="0"/>
              <a:t>等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>
                <a:solidFill>
                  <a:srgbClr val="6600FF"/>
                </a:solidFill>
              </a:rPr>
              <a:t>情緒困擾</a:t>
            </a:r>
            <a:r>
              <a:rPr lang="zh-TW" altLang="en-US" dirty="0"/>
              <a:t>（焦慮、衝動性格、憂鬱、自殺、自我傷害、性別認同等）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/>
              <a:t>.</a:t>
            </a:r>
            <a:r>
              <a:rPr lang="zh-TW" altLang="en-US" dirty="0">
                <a:solidFill>
                  <a:srgbClr val="6600FF"/>
                </a:solidFill>
              </a:rPr>
              <a:t>學習適應困擾</a:t>
            </a:r>
            <a:r>
              <a:rPr lang="zh-TW" altLang="en-US" dirty="0"/>
              <a:t>（懼學、拒學、學習成就嚴重低落等）。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6600FF"/>
                </a:solidFill>
              </a:rPr>
              <a:t>人際關係困擾</a:t>
            </a:r>
            <a:r>
              <a:rPr lang="zh-TW" altLang="en-US" dirty="0"/>
              <a:t>（人際孤立、社交恐懼、人際衝突、交友複雜等）。</a:t>
            </a:r>
          </a:p>
        </p:txBody>
      </p:sp>
    </p:spTree>
    <p:extLst>
      <p:ext uri="{BB962C8B-B14F-4D97-AF65-F5344CB8AC3E}">
        <p14:creationId xmlns:p14="http://schemas.microsoft.com/office/powerpoint/2010/main" val="130331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2094</TotalTime>
  <Words>263</Words>
  <Application>Microsoft Office PowerPoint</Application>
  <PresentationFormat>如螢幕大小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Garamond</vt:lpstr>
      <vt:lpstr>有機</vt:lpstr>
      <vt:lpstr>輔導組-通報聯繫</vt:lpstr>
      <vt:lpstr>高風險(脆弱)家庭辨識指標</vt:lpstr>
      <vt:lpstr>高關懷學生辨識指標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安和國民小學102學年度 期初志工大會</dc:title>
  <dc:creator>family</dc:creator>
  <cp:lastModifiedBy>admin</cp:lastModifiedBy>
  <cp:revision>213</cp:revision>
  <dcterms:created xsi:type="dcterms:W3CDTF">2013-09-03T08:38:20Z</dcterms:created>
  <dcterms:modified xsi:type="dcterms:W3CDTF">2019-11-01T01:18:46Z</dcterms:modified>
</cp:coreProperties>
</file>